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9" r:id="rId11"/>
    <p:sldId id="266" r:id="rId12"/>
    <p:sldId id="268" r:id="rId13"/>
    <p:sldId id="270" r:id="rId14"/>
    <p:sldId id="271" r:id="rId15"/>
    <p:sldId id="272" r:id="rId16"/>
    <p:sldId id="273" r:id="rId17"/>
    <p:sldId id="27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5F5F5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02291-48D0-4798-99B5-AEFD80E8E9E8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16551-9641-4386-BAC5-828CA17959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E74FD0B-524B-472D-9E69-FA07C16B94DB}" type="datetimeFigureOut">
              <a:rPr lang="en-US"/>
              <a:pPr>
                <a:defRPr/>
              </a:pPr>
              <a:t>1/3/2017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E69B560-BF15-46F5-B179-A645B248E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CFB63B-F16A-4D02-9C60-CE5A441CC7F2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CFE3D4-9E4B-4EDF-A1B6-3EA46955EF4B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85465F-65A1-4759-9CFC-6E2F91655DB2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5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71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3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4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5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Rectangle 9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Rectangle 10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Rectangle 11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Rectangle 13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Rectangle 14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Rectangle 15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Rectangle 16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Rectangle 17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Rectangle 18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Rectangle 19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Rectangle 20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Rectangle 21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Rectangle 22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Rectangle 23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Rectangle 24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Rectangle 25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Rectangle 26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Rectangle 27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Rectangle 28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Rectangle 29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Rectangle 30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Rectangle 31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Rectangle 32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Rectangle 33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Rectangle 34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Rectangle 35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Rectangle 36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Rectangle 37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Rectangle 38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Rectangle 39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Rectangle 40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Rectangle 41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Rectangle 42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Rectangle 43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Rectangle 44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Rectangle 45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Rectangle 46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Rectangle 47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Rectangle 48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Rectangle 49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Rectangle 50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Rectangle 51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Rectangle 52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Rectangle 53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Rectangle 54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Rectangle 55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Rectangle 56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Rectangle 57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Rectangle 58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Rectangle 59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Rectangle 60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Rectangle 61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Rectangle 62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Rectangle 63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6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8" name="Rectangle 65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altLang="en-US"/>
          </a:p>
        </p:txBody>
      </p:sp>
      <p:sp>
        <p:nvSpPr>
          <p:cNvPr id="5433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77913"/>
            <a:ext cx="7678737" cy="145097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433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9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0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2D7677-DE06-47DA-872B-D8A67371B6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E8FC4-CEA7-49DA-A8A4-3C942E96E8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73038"/>
            <a:ext cx="2039938" cy="5922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173038"/>
            <a:ext cx="5970587" cy="5922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3F215-019E-435E-8CC2-1E81F209F9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D115B-E352-4506-96E7-1BFFE460D8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5910D-3275-4649-B027-20EB39138D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E341C-3B4F-4753-96A7-F64D5F66E5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AA139-8240-4A9E-B252-A976EE7190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3E101-FC50-4F42-B28D-C6DEE71546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7F1E4-6C95-4AB7-B5A4-003920255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1DA94-D3D0-430A-9B3D-F626F632DC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1E9C1-3067-46A6-9C0C-1D6F4A607C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1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53251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52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53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54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55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56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57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58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59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60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61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62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63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64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65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66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67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68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69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70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71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72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73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74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75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76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77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78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79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80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81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82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83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84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85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86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87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88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89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90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91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92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93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94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95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96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97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98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99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300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301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302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303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304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305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306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307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308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309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310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311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312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73038"/>
            <a:ext cx="8162925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3315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3316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3317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7773FE8-6D54-4026-A3D5-5607C3A2B3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0564"/>
            <a:ext cx="8077200" cy="2308324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Irregular </a:t>
            </a:r>
            <a:r>
              <a:rPr lang="en-US" altLang="en-US" sz="4800" dirty="0" err="1" smtClean="0"/>
              <a:t>Preterite</a:t>
            </a:r>
            <a:r>
              <a:rPr lang="en-US" altLang="en-US" sz="4800" dirty="0" smtClean="0"/>
              <a:t> Verbs:  </a:t>
            </a:r>
            <a:r>
              <a:rPr lang="en-US" altLang="en-US" sz="4800" dirty="0" err="1" smtClean="0"/>
              <a:t>Ir</a:t>
            </a:r>
            <a:r>
              <a:rPr lang="en-US" altLang="en-US" sz="4800" dirty="0" smtClean="0"/>
              <a:t>, </a:t>
            </a:r>
            <a:r>
              <a:rPr lang="en-US" altLang="en-US" sz="4800" dirty="0" err="1" smtClean="0"/>
              <a:t>Ser</a:t>
            </a:r>
            <a:r>
              <a:rPr lang="en-US" altLang="en-US" sz="4800" dirty="0" smtClean="0"/>
              <a:t>, </a:t>
            </a:r>
            <a:r>
              <a:rPr lang="en-US" altLang="en-US" sz="4800" dirty="0" err="1" smtClean="0"/>
              <a:t>Hacer</a:t>
            </a:r>
            <a:r>
              <a:rPr lang="en-US" altLang="en-US" sz="4800" dirty="0" smtClean="0"/>
              <a:t>, </a:t>
            </a:r>
            <a:r>
              <a:rPr lang="en-US" altLang="en-US" sz="4800" dirty="0" err="1" smtClean="0"/>
              <a:t>Ver</a:t>
            </a:r>
            <a:r>
              <a:rPr lang="en-US" altLang="en-US" sz="4800" dirty="0" smtClean="0"/>
              <a:t>, </a:t>
            </a:r>
            <a:r>
              <a:rPr lang="en-US" altLang="en-US" sz="4800" dirty="0" smtClean="0"/>
              <a:t>Dar, </a:t>
            </a:r>
            <a:r>
              <a:rPr lang="en-US" altLang="en-US" sz="4800" dirty="0" err="1" smtClean="0"/>
              <a:t>Tener</a:t>
            </a:r>
            <a:r>
              <a:rPr lang="en-US" altLang="en-US" sz="4800" dirty="0" smtClean="0"/>
              <a:t> &amp; </a:t>
            </a:r>
            <a:r>
              <a:rPr lang="en-US" altLang="en-US" sz="4800" dirty="0" err="1" smtClean="0"/>
              <a:t>Estar</a:t>
            </a:r>
            <a:endParaRPr lang="en-US" altLang="en-US" sz="66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21138" y="2860675"/>
            <a:ext cx="4818062" cy="3114675"/>
          </a:xfrm>
        </p:spPr>
        <p:txBody>
          <a:bodyPr/>
          <a:lstStyle/>
          <a:p>
            <a:pPr eaLnBrk="1" hangingPunct="1"/>
            <a:r>
              <a:rPr lang="en-US" altLang="en-US" sz="4400" dirty="0" err="1" smtClean="0"/>
              <a:t>Avancemos</a:t>
            </a:r>
            <a:r>
              <a:rPr lang="en-US" altLang="en-US" sz="4400" dirty="0" smtClean="0"/>
              <a:t> </a:t>
            </a:r>
            <a:r>
              <a:rPr lang="en-US" altLang="en-US" sz="4400" dirty="0" smtClean="0"/>
              <a:t>2</a:t>
            </a:r>
            <a:endParaRPr lang="en-US" altLang="en-US" sz="5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Preterite</a:t>
            </a:r>
            <a:r>
              <a:rPr lang="en-US" altLang="en-US" b="1" dirty="0"/>
              <a:t> of HACER, DAR VER, TENER &amp; ESTAR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819400"/>
            <a:ext cx="3978275" cy="4191000"/>
          </a:xfrm>
        </p:spPr>
        <p:txBody>
          <a:bodyPr/>
          <a:lstStyle/>
          <a:p>
            <a:pPr eaLnBrk="1" hangingPunct="1"/>
            <a:r>
              <a:rPr lang="en-US" altLang="en-US" sz="4400" dirty="0" err="1" smtClean="0"/>
              <a:t>Hacer</a:t>
            </a:r>
            <a:r>
              <a:rPr lang="en-US" altLang="en-US" sz="4400" dirty="0" smtClean="0"/>
              <a:t>	</a:t>
            </a:r>
          </a:p>
          <a:p>
            <a:pPr eaLnBrk="1" hangingPunct="1"/>
            <a:r>
              <a:rPr lang="en-US" altLang="en-US" sz="4400" dirty="0" smtClean="0"/>
              <a:t>Dar</a:t>
            </a:r>
          </a:p>
          <a:p>
            <a:pPr eaLnBrk="1" hangingPunct="1"/>
            <a:r>
              <a:rPr lang="en-US" altLang="en-US" sz="4400" dirty="0" err="1" smtClean="0"/>
              <a:t>Ver</a:t>
            </a:r>
            <a:endParaRPr lang="en-US" altLang="en-US" sz="4400" dirty="0" smtClean="0"/>
          </a:p>
          <a:p>
            <a:pPr eaLnBrk="1" hangingPunct="1"/>
            <a:r>
              <a:rPr lang="en-US" altLang="en-US" sz="4400" dirty="0" err="1" smtClean="0"/>
              <a:t>Tener</a:t>
            </a:r>
            <a:endParaRPr lang="en-US" altLang="en-US" sz="4400" dirty="0" smtClean="0"/>
          </a:p>
          <a:p>
            <a:pPr eaLnBrk="1" hangingPunct="1"/>
            <a:r>
              <a:rPr lang="en-US" altLang="en-US" sz="4400" dirty="0" err="1" smtClean="0"/>
              <a:t>Estar</a:t>
            </a:r>
            <a:endParaRPr lang="en-US" altLang="en-US" sz="4400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7875" y="1143000"/>
            <a:ext cx="3979863" cy="4191000"/>
          </a:xfrm>
        </p:spPr>
        <p:txBody>
          <a:bodyPr/>
          <a:lstStyle/>
          <a:p>
            <a:pPr eaLnBrk="1" hangingPunct="1"/>
            <a:endParaRPr lang="en-US" sz="4400" dirty="0" smtClean="0"/>
          </a:p>
          <a:p>
            <a:pPr eaLnBrk="1" hangingPunct="1"/>
            <a:endParaRPr lang="en-US" sz="4400" dirty="0" smtClean="0"/>
          </a:p>
          <a:p>
            <a:pPr eaLnBrk="1" hangingPunct="1"/>
            <a:r>
              <a:rPr lang="en-US" sz="4400" dirty="0" smtClean="0"/>
              <a:t>to do/make</a:t>
            </a:r>
          </a:p>
          <a:p>
            <a:pPr eaLnBrk="1" hangingPunct="1"/>
            <a:r>
              <a:rPr lang="en-US" sz="4400" dirty="0" smtClean="0"/>
              <a:t>to give</a:t>
            </a:r>
          </a:p>
          <a:p>
            <a:pPr eaLnBrk="1" hangingPunct="1"/>
            <a:r>
              <a:rPr lang="en-US" sz="4400" dirty="0" smtClean="0"/>
              <a:t>to </a:t>
            </a:r>
            <a:r>
              <a:rPr lang="en-US" sz="4400" dirty="0" smtClean="0"/>
              <a:t>see</a:t>
            </a:r>
          </a:p>
          <a:p>
            <a:pPr eaLnBrk="1" hangingPunct="1"/>
            <a:r>
              <a:rPr lang="en-US" sz="4400" dirty="0"/>
              <a:t>t</a:t>
            </a:r>
            <a:r>
              <a:rPr lang="en-US" sz="4400" dirty="0" smtClean="0"/>
              <a:t>o have</a:t>
            </a:r>
          </a:p>
          <a:p>
            <a:pPr eaLnBrk="1" hangingPunct="1"/>
            <a:r>
              <a:rPr lang="en-US" sz="4400" dirty="0"/>
              <a:t>t</a:t>
            </a:r>
            <a:r>
              <a:rPr lang="en-US" sz="4400" dirty="0" smtClean="0"/>
              <a:t>o be</a:t>
            </a:r>
            <a:endParaRPr lang="en-US" sz="4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26881" y="1988403"/>
            <a:ext cx="84075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600" dirty="0"/>
              <a:t>What do these verbs mean?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 b="1" smtClean="0"/>
              <a:t>HACER (preterite)</a:t>
            </a:r>
            <a:endParaRPr lang="en-US" altLang="en-US" sz="54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752600"/>
            <a:ext cx="4419600" cy="41354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Yo		hice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36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Tú	  hiciste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36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Ud.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Él		hizo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Ella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1905000"/>
            <a:ext cx="4495800" cy="41354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Nosotros	         		  hicimos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Vosotros      			  hicisteis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Uds.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Ellos	  hicieron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Ellas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4114800" y="1981200"/>
            <a:ext cx="0" cy="441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 flipH="1" flipV="1">
            <a:off x="3200400" y="5638800"/>
            <a:ext cx="304800" cy="60960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  <p:bldP spid="32772" grpId="0" build="p" autoUpdateAnimBg="0"/>
      <p:bldP spid="32773" grpId="0" animBg="1"/>
      <p:bldP spid="3277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173038"/>
            <a:ext cx="8162925" cy="769937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Preterite of HACER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n-US" sz="4000" smtClean="0"/>
              <a:t>¿Qué </a:t>
            </a:r>
            <a:r>
              <a:rPr lang="es-ES" altLang="en-US" sz="4000" b="1" smtClean="0">
                <a:solidFill>
                  <a:srgbClr val="FF0000"/>
                </a:solidFill>
              </a:rPr>
              <a:t>hizo</a:t>
            </a:r>
            <a:r>
              <a:rPr lang="es-ES" altLang="en-US" sz="4000" smtClean="0"/>
              <a:t> usted ayer?</a:t>
            </a:r>
          </a:p>
          <a:p>
            <a:pPr eaLnBrk="1" hangingPunct="1"/>
            <a:r>
              <a:rPr lang="es-ES" altLang="en-US" sz="4000" b="1" smtClean="0">
                <a:solidFill>
                  <a:srgbClr val="FF0000"/>
                </a:solidFill>
              </a:rPr>
              <a:t>Hice</a:t>
            </a:r>
            <a:r>
              <a:rPr lang="es-ES" altLang="en-US" sz="4000" smtClean="0"/>
              <a:t> la tarea.</a:t>
            </a:r>
          </a:p>
          <a:p>
            <a:pPr eaLnBrk="1" hangingPunct="1"/>
            <a:r>
              <a:rPr lang="es-ES" altLang="en-US" sz="4000" i="1" smtClean="0"/>
              <a:t>What did you do yesterday?</a:t>
            </a:r>
          </a:p>
          <a:p>
            <a:pPr eaLnBrk="1" hangingPunct="1"/>
            <a:r>
              <a:rPr lang="es-ES" altLang="en-US" sz="4000" i="1" smtClean="0"/>
              <a:t>I did homework.</a:t>
            </a:r>
            <a:endParaRPr lang="en-US" altLang="en-US" sz="4000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173038"/>
            <a:ext cx="8162925" cy="923925"/>
          </a:xfrm>
        </p:spPr>
        <p:txBody>
          <a:bodyPr/>
          <a:lstStyle/>
          <a:p>
            <a:pPr eaLnBrk="1" hangingPunct="1"/>
            <a:r>
              <a:rPr lang="en-US" altLang="en-US" sz="5400" b="1" smtClean="0"/>
              <a:t>DAR (preterite)</a:t>
            </a:r>
            <a:endParaRPr lang="en-US" altLang="en-US" sz="54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752600"/>
            <a:ext cx="4419600" cy="41354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b="1" dirty="0" err="1" smtClean="0"/>
              <a:t>Yo</a:t>
            </a:r>
            <a:r>
              <a:rPr lang="en-US" altLang="en-US" sz="3600" b="1" dirty="0" smtClean="0"/>
              <a:t>		di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36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dirty="0" err="1" smtClean="0"/>
              <a:t>Tú</a:t>
            </a:r>
            <a:r>
              <a:rPr lang="en-US" altLang="en-US" sz="3600" b="1" dirty="0" smtClean="0"/>
              <a:t>	  </a:t>
            </a:r>
            <a:r>
              <a:rPr lang="en-US" altLang="en-US" sz="3600" b="1" dirty="0" err="1" smtClean="0"/>
              <a:t>diste</a:t>
            </a:r>
            <a:endParaRPr lang="en-US" altLang="en-US" sz="3600" b="1" dirty="0" smtClean="0"/>
          </a:p>
          <a:p>
            <a:pPr eaLnBrk="1" hangingPunct="1">
              <a:buFont typeface="Wingdings" pitchFamily="2" charset="2"/>
              <a:buNone/>
            </a:pPr>
            <a:endParaRPr lang="en-US" altLang="en-US" sz="36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dirty="0" err="1" smtClean="0"/>
              <a:t>Ud</a:t>
            </a:r>
            <a:r>
              <a:rPr lang="en-US" altLang="en-US" sz="3600" b="1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dirty="0" err="1" smtClean="0"/>
              <a:t>Él</a:t>
            </a:r>
            <a:r>
              <a:rPr lang="en-US" altLang="en-US" sz="3600" b="1" dirty="0" smtClean="0"/>
              <a:t>		</a:t>
            </a:r>
            <a:r>
              <a:rPr lang="en-US" altLang="en-US" sz="3600" b="1" dirty="0" err="1" smtClean="0"/>
              <a:t>dio</a:t>
            </a:r>
            <a:endParaRPr lang="en-US" altLang="en-US" sz="36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dirty="0" smtClean="0"/>
              <a:t>Ella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1905000"/>
            <a:ext cx="4648200" cy="41354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Nosotros	 dimos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36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Vosotros   disteis    	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Uds.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Ellos	      dieron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Ellas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3886200" y="2057400"/>
            <a:ext cx="0" cy="441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  <p:bldP spid="32772" grpId="0" build="p" autoUpdateAnimBg="0"/>
      <p:bldP spid="3277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173038"/>
            <a:ext cx="8162925" cy="923925"/>
          </a:xfrm>
        </p:spPr>
        <p:txBody>
          <a:bodyPr/>
          <a:lstStyle/>
          <a:p>
            <a:pPr eaLnBrk="1" hangingPunct="1"/>
            <a:r>
              <a:rPr lang="en-US" altLang="en-US" sz="5400" b="1" smtClean="0"/>
              <a:t>VER (preterite)</a:t>
            </a:r>
            <a:endParaRPr lang="en-US" altLang="en-US" sz="54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752600"/>
            <a:ext cx="4419600" cy="41354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Yo		  vi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36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Tú	   viste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36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Ud.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Él		vio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Ella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1905000"/>
            <a:ext cx="4648200" cy="41354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Nosotros	 vimos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36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Vosotros   visteis    	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Uds.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Ellos	      vieron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/>
              <a:t>Ellas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3886200" y="2057400"/>
            <a:ext cx="0" cy="44196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  <p:bldP spid="32772" grpId="0" build="p" autoUpdateAnimBg="0"/>
      <p:bldP spid="3277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173038"/>
            <a:ext cx="8162925" cy="769937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Preterite of DAR and VER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n-US" sz="4000" b="1" smtClean="0">
                <a:solidFill>
                  <a:srgbClr val="FF0000"/>
                </a:solidFill>
              </a:rPr>
              <a:t>Vimos</a:t>
            </a:r>
            <a:r>
              <a:rPr lang="es-ES" altLang="en-US" sz="4000" smtClean="0"/>
              <a:t> mucho arte interesante en el museo.</a:t>
            </a:r>
          </a:p>
          <a:p>
            <a:pPr eaLnBrk="1" hangingPunct="1"/>
            <a:r>
              <a:rPr lang="es-ES" altLang="en-US" sz="4000" i="1" smtClean="0"/>
              <a:t>We saw a lot of interesting art at the museum</a:t>
            </a:r>
          </a:p>
          <a:p>
            <a:pPr eaLnBrk="1" hangingPunct="1"/>
            <a:r>
              <a:rPr lang="es-ES" altLang="en-US" sz="4000" smtClean="0"/>
              <a:t>Mi amigo me </a:t>
            </a:r>
            <a:r>
              <a:rPr lang="es-ES" altLang="en-US" sz="4000" b="1" smtClean="0">
                <a:solidFill>
                  <a:srgbClr val="FF0000"/>
                </a:solidFill>
              </a:rPr>
              <a:t>dio</a:t>
            </a:r>
            <a:r>
              <a:rPr lang="es-ES" altLang="en-US" sz="4000" smtClean="0"/>
              <a:t> un regalo</a:t>
            </a:r>
          </a:p>
          <a:p>
            <a:pPr eaLnBrk="1" hangingPunct="1"/>
            <a:r>
              <a:rPr lang="es-ES" altLang="en-US" sz="4000" i="1" smtClean="0"/>
              <a:t>My friend gave me a gift.</a:t>
            </a:r>
            <a:endParaRPr lang="en-US" altLang="en-US" sz="4000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698500"/>
            <a:ext cx="8162925" cy="925513"/>
          </a:xfrm>
        </p:spPr>
        <p:txBody>
          <a:bodyPr/>
          <a:lstStyle/>
          <a:p>
            <a:pPr eaLnBrk="1" hangingPunct="1"/>
            <a:r>
              <a:rPr lang="en-US" altLang="en-US" sz="5400" dirty="0" err="1" smtClean="0"/>
              <a:t>Tener</a:t>
            </a:r>
            <a:r>
              <a:rPr lang="en-US" altLang="en-US" sz="5400" dirty="0" smtClean="0"/>
              <a:t> (</a:t>
            </a:r>
            <a:r>
              <a:rPr lang="en-US" altLang="en-US" sz="5400" dirty="0" err="1" smtClean="0"/>
              <a:t>preterite</a:t>
            </a:r>
            <a:r>
              <a:rPr lang="en-US" altLang="en-US" sz="5400" dirty="0" smtClean="0"/>
              <a:t>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200" b="1" dirty="0" err="1" smtClean="0"/>
              <a:t>Yo</a:t>
            </a:r>
            <a:r>
              <a:rPr lang="en-US" altLang="en-US" sz="3200" b="1" dirty="0" smtClean="0"/>
              <a:t>		 </a:t>
            </a:r>
            <a:r>
              <a:rPr lang="en-US" altLang="en-US" sz="3200" b="1" dirty="0" err="1" smtClean="0"/>
              <a:t>tuve</a:t>
            </a: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b="1" dirty="0" err="1" smtClean="0"/>
              <a:t>Tú</a:t>
            </a:r>
            <a:r>
              <a:rPr lang="en-US" altLang="en-US" sz="3200" b="1" dirty="0" smtClean="0"/>
              <a:t>	  </a:t>
            </a:r>
            <a:r>
              <a:rPr lang="en-US" altLang="en-US" sz="3200" b="1" dirty="0" smtClean="0"/>
              <a:t>  </a:t>
            </a:r>
            <a:r>
              <a:rPr lang="en-US" altLang="en-US" sz="3200" b="1" dirty="0" err="1" smtClean="0"/>
              <a:t>tuviste</a:t>
            </a: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b="1" dirty="0" err="1" smtClean="0"/>
              <a:t>Él</a:t>
            </a: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b="1" dirty="0" smtClean="0"/>
              <a:t>Ella	</a:t>
            </a:r>
            <a:r>
              <a:rPr lang="en-US" altLang="en-US" sz="3200" b="1" dirty="0" smtClean="0"/>
              <a:t>	</a:t>
            </a:r>
            <a:r>
              <a:rPr lang="en-US" altLang="en-US" sz="3200" b="1" dirty="0" err="1" smtClean="0"/>
              <a:t>tuvo</a:t>
            </a: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b="1" dirty="0" err="1" smtClean="0"/>
              <a:t>Ud</a:t>
            </a:r>
            <a:r>
              <a:rPr lang="en-US" altLang="en-US" sz="3200" b="1" dirty="0" smtClean="0"/>
              <a:t>.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05000"/>
            <a:ext cx="3979863" cy="4191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200" b="1" dirty="0" err="1" smtClean="0"/>
              <a:t>Nosotros</a:t>
            </a:r>
            <a:r>
              <a:rPr lang="en-US" altLang="en-US" sz="3200" b="1" dirty="0" smtClean="0"/>
              <a:t>	</a:t>
            </a:r>
            <a:r>
              <a:rPr lang="en-US" altLang="en-US" sz="3200" b="1" dirty="0" smtClean="0"/>
              <a:t>			</a:t>
            </a:r>
            <a:r>
              <a:rPr lang="en-US" altLang="en-US" sz="3200" b="1" dirty="0" err="1" smtClean="0"/>
              <a:t>tuvimos</a:t>
            </a: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b="1" dirty="0" err="1" smtClean="0"/>
              <a:t>Vosotros</a:t>
            </a:r>
            <a:r>
              <a:rPr lang="en-US" altLang="en-US" sz="3200" b="1" dirty="0" smtClean="0"/>
              <a:t>     				</a:t>
            </a:r>
            <a:r>
              <a:rPr lang="en-US" altLang="en-US" sz="3200" b="1" dirty="0" err="1" smtClean="0"/>
              <a:t>tuv</a:t>
            </a:r>
            <a:r>
              <a:rPr lang="en-US" altLang="en-US" sz="3200" b="1" dirty="0" err="1" smtClean="0"/>
              <a:t>isteis</a:t>
            </a: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b="1" dirty="0" err="1" smtClean="0"/>
              <a:t>Ellos</a:t>
            </a: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b="1" dirty="0" err="1" smtClean="0"/>
              <a:t>Ellas</a:t>
            </a:r>
            <a:r>
              <a:rPr lang="en-US" altLang="en-US" sz="3200" b="1" dirty="0" smtClean="0"/>
              <a:t>	</a:t>
            </a:r>
            <a:r>
              <a:rPr lang="en-US" altLang="en-US" sz="3200" b="1" dirty="0" err="1" smtClean="0"/>
              <a:t>tuvieron</a:t>
            </a: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b="1" dirty="0" err="1" smtClean="0"/>
              <a:t>Uds</a:t>
            </a:r>
            <a:r>
              <a:rPr lang="en-US" altLang="en-US" sz="3200" b="1" dirty="0" smtClean="0"/>
              <a:t>.</a:t>
            </a:r>
          </a:p>
        </p:txBody>
      </p:sp>
      <p:sp>
        <p:nvSpPr>
          <p:cNvPr id="20485" name="AutoShape 5"/>
          <p:cNvSpPr>
            <a:spLocks/>
          </p:cNvSpPr>
          <p:nvPr/>
        </p:nvSpPr>
        <p:spPr bwMode="auto">
          <a:xfrm>
            <a:off x="2209800" y="4343400"/>
            <a:ext cx="152400" cy="18288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/>
          </p:cNvSpPr>
          <p:nvPr/>
        </p:nvSpPr>
        <p:spPr bwMode="auto">
          <a:xfrm>
            <a:off x="6225782" y="4597924"/>
            <a:ext cx="152400" cy="18288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3" name="Line 7"/>
          <p:cNvSpPr>
            <a:spLocks noChangeShapeType="1"/>
          </p:cNvSpPr>
          <p:nvPr/>
        </p:nvSpPr>
        <p:spPr bwMode="auto">
          <a:xfrm>
            <a:off x="4267200" y="1981200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91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91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91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/>
      <p:bldP spid="91140" grpId="0" build="p" autoUpdateAnimBg="0"/>
      <p:bldP spid="9114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698500"/>
            <a:ext cx="8162925" cy="925513"/>
          </a:xfrm>
        </p:spPr>
        <p:txBody>
          <a:bodyPr/>
          <a:lstStyle/>
          <a:p>
            <a:pPr eaLnBrk="1" hangingPunct="1"/>
            <a:r>
              <a:rPr lang="en-US" altLang="en-US" sz="5400" dirty="0" err="1" smtClean="0"/>
              <a:t>Estar</a:t>
            </a:r>
            <a:r>
              <a:rPr lang="en-US" altLang="en-US" sz="5400" dirty="0" smtClean="0"/>
              <a:t> (</a:t>
            </a:r>
            <a:r>
              <a:rPr lang="en-US" altLang="en-US" sz="5400" dirty="0" err="1" smtClean="0"/>
              <a:t>preterite</a:t>
            </a:r>
            <a:r>
              <a:rPr lang="en-US" altLang="en-US" sz="5400" dirty="0" smtClean="0"/>
              <a:t>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1" y="1905000"/>
            <a:ext cx="4510088" cy="4191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200" b="1" dirty="0" err="1" smtClean="0"/>
              <a:t>Yo</a:t>
            </a:r>
            <a:r>
              <a:rPr lang="en-US" altLang="en-US" sz="3200" b="1" dirty="0" smtClean="0"/>
              <a:t>		 </a:t>
            </a:r>
            <a:r>
              <a:rPr lang="en-US" altLang="en-US" sz="3200" b="1" dirty="0" err="1" smtClean="0"/>
              <a:t>es</a:t>
            </a:r>
            <a:r>
              <a:rPr lang="en-US" altLang="en-US" sz="3200" b="1" dirty="0" err="1" smtClean="0"/>
              <a:t>tuve</a:t>
            </a: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b="1" dirty="0" err="1" smtClean="0"/>
              <a:t>Tú</a:t>
            </a:r>
            <a:r>
              <a:rPr lang="en-US" altLang="en-US" sz="3200" b="1" dirty="0" smtClean="0"/>
              <a:t>	  </a:t>
            </a:r>
            <a:r>
              <a:rPr lang="en-US" altLang="en-US" sz="3200" b="1" dirty="0" smtClean="0"/>
              <a:t>  </a:t>
            </a:r>
            <a:r>
              <a:rPr lang="en-US" altLang="en-US" sz="3200" b="1" dirty="0" err="1" smtClean="0"/>
              <a:t>estuviste</a:t>
            </a: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b="1" dirty="0" err="1" smtClean="0"/>
              <a:t>Él</a:t>
            </a: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b="1" dirty="0" smtClean="0"/>
              <a:t>Ella		  </a:t>
            </a:r>
            <a:r>
              <a:rPr lang="en-US" altLang="en-US" sz="3200" b="1" dirty="0" err="1" smtClean="0"/>
              <a:t>estuvo</a:t>
            </a:r>
            <a:endParaRPr lang="en-US" altLang="en-US" sz="32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b="1" dirty="0" err="1" smtClean="0"/>
              <a:t>Ud</a:t>
            </a:r>
            <a:r>
              <a:rPr lang="en-US" altLang="en-US" sz="3200" b="1" dirty="0" smtClean="0"/>
              <a:t>.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05000"/>
            <a:ext cx="4495800" cy="41910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en-US" b="1" dirty="0" err="1"/>
              <a:t>Nosotros</a:t>
            </a:r>
            <a:r>
              <a:rPr lang="en-US" altLang="en-US" b="1" dirty="0"/>
              <a:t>				</a:t>
            </a:r>
            <a:r>
              <a:rPr lang="en-US" altLang="en-US" b="1" dirty="0" smtClean="0"/>
              <a:t>	</a:t>
            </a:r>
            <a:r>
              <a:rPr lang="en-US" altLang="en-US" b="1" dirty="0" err="1" smtClean="0"/>
              <a:t>estuvimos</a:t>
            </a:r>
            <a:endParaRPr lang="en-US" altLang="en-US" b="1" dirty="0"/>
          </a:p>
          <a:p>
            <a:pPr eaLnBrk="1" hangingPunct="1">
              <a:buNone/>
            </a:pPr>
            <a:endParaRPr lang="en-US" altLang="en-US" b="1" dirty="0" smtClean="0"/>
          </a:p>
          <a:p>
            <a:pPr eaLnBrk="1" hangingPunct="1">
              <a:buNone/>
            </a:pPr>
            <a:r>
              <a:rPr lang="en-US" altLang="en-US" b="1" dirty="0" err="1" smtClean="0"/>
              <a:t>Vosotros</a:t>
            </a:r>
            <a:r>
              <a:rPr lang="en-US" altLang="en-US" b="1" dirty="0" smtClean="0"/>
              <a:t>     </a:t>
            </a:r>
            <a:r>
              <a:rPr lang="en-US" altLang="en-US" b="1" dirty="0"/>
              <a:t>				</a:t>
            </a:r>
            <a:r>
              <a:rPr lang="en-US" altLang="en-US" b="1" dirty="0" err="1" smtClean="0"/>
              <a:t>estuvisteis</a:t>
            </a:r>
            <a:endParaRPr lang="en-US" altLang="en-US" b="1" dirty="0"/>
          </a:p>
          <a:p>
            <a:pPr eaLnBrk="1" hangingPunct="1">
              <a:buNone/>
            </a:pPr>
            <a:endParaRPr lang="en-US" altLang="en-US" b="1" dirty="0" smtClean="0"/>
          </a:p>
          <a:p>
            <a:pPr eaLnBrk="1" hangingPunct="1">
              <a:buNone/>
            </a:pPr>
            <a:r>
              <a:rPr lang="en-US" altLang="en-US" b="1" dirty="0" err="1" smtClean="0"/>
              <a:t>Ellos</a:t>
            </a:r>
            <a:endParaRPr lang="en-US" altLang="en-US" b="1" dirty="0"/>
          </a:p>
          <a:p>
            <a:pPr eaLnBrk="1" hangingPunct="1">
              <a:buNone/>
            </a:pPr>
            <a:r>
              <a:rPr lang="en-US" altLang="en-US" b="1" dirty="0" err="1"/>
              <a:t>Ellas</a:t>
            </a:r>
            <a:r>
              <a:rPr lang="en-US" altLang="en-US" b="1" dirty="0"/>
              <a:t>	</a:t>
            </a:r>
            <a:r>
              <a:rPr lang="en-US" altLang="en-US" b="1" dirty="0" err="1" smtClean="0"/>
              <a:t>estuvieron</a:t>
            </a:r>
            <a:endParaRPr lang="en-US" altLang="en-US" b="1" dirty="0"/>
          </a:p>
          <a:p>
            <a:pPr eaLnBrk="1" hangingPunct="1">
              <a:buNone/>
            </a:pPr>
            <a:r>
              <a:rPr lang="en-US" altLang="en-US" b="1" dirty="0" err="1"/>
              <a:t>Uds</a:t>
            </a:r>
            <a:r>
              <a:rPr lang="en-US" altLang="en-US" b="1" dirty="0"/>
              <a:t>.</a:t>
            </a:r>
          </a:p>
        </p:txBody>
      </p:sp>
      <p:sp>
        <p:nvSpPr>
          <p:cNvPr id="20485" name="AutoShape 5"/>
          <p:cNvSpPr>
            <a:spLocks/>
          </p:cNvSpPr>
          <p:nvPr/>
        </p:nvSpPr>
        <p:spPr bwMode="auto">
          <a:xfrm>
            <a:off x="2209800" y="4343400"/>
            <a:ext cx="152400" cy="18288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/>
          </p:cNvSpPr>
          <p:nvPr/>
        </p:nvSpPr>
        <p:spPr bwMode="auto">
          <a:xfrm>
            <a:off x="6248399" y="4648200"/>
            <a:ext cx="152400" cy="18288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3" name="Line 7"/>
          <p:cNvSpPr>
            <a:spLocks noChangeShapeType="1"/>
          </p:cNvSpPr>
          <p:nvPr/>
        </p:nvSpPr>
        <p:spPr bwMode="auto">
          <a:xfrm>
            <a:off x="4267200" y="1981200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0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91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91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/>
      <p:bldP spid="91140" grpId="0" build="p" autoUpdateAnimBg="0"/>
      <p:bldP spid="911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698500"/>
            <a:ext cx="8162925" cy="925513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Preterite of IR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110538" cy="41910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You know that we use </a:t>
            </a:r>
            <a:r>
              <a:rPr lang="en-US" altLang="en-US" sz="4800" dirty="0" err="1" smtClean="0"/>
              <a:t>voy</a:t>
            </a:r>
            <a:r>
              <a:rPr lang="en-US" altLang="en-US" sz="4800" dirty="0" smtClean="0"/>
              <a:t> </a:t>
            </a:r>
            <a:r>
              <a:rPr lang="en-US" altLang="en-US" sz="4800" dirty="0" smtClean="0"/>
              <a:t>and </a:t>
            </a:r>
            <a:r>
              <a:rPr lang="en-US" altLang="en-US" sz="4800" dirty="0" smtClean="0"/>
              <a:t>vas </a:t>
            </a:r>
            <a:r>
              <a:rPr lang="en-US" altLang="en-US" sz="4800" dirty="0" smtClean="0"/>
              <a:t>to say that “I </a:t>
            </a:r>
            <a:r>
              <a:rPr lang="en-US" altLang="en-US" sz="4800" dirty="0" smtClean="0"/>
              <a:t>go” and </a:t>
            </a:r>
            <a:r>
              <a:rPr lang="en-US" altLang="en-US" sz="4800" dirty="0" smtClean="0"/>
              <a:t>“you </a:t>
            </a:r>
            <a:r>
              <a:rPr lang="en-US" altLang="en-US" sz="4800" dirty="0" smtClean="0"/>
              <a:t>go.”</a:t>
            </a:r>
            <a:endParaRPr lang="en-US" altLang="en-US" sz="4800" dirty="0" smtClean="0"/>
          </a:p>
          <a:p>
            <a:pPr eaLnBrk="1" hangingPunct="1"/>
            <a:r>
              <a:rPr lang="en-US" altLang="en-US" sz="4800" dirty="0" smtClean="0"/>
              <a:t>They are </a:t>
            </a:r>
            <a:r>
              <a:rPr lang="en-US" altLang="en-US" sz="4800" dirty="0" err="1" smtClean="0"/>
              <a:t>preterite</a:t>
            </a:r>
            <a:r>
              <a:rPr lang="en-US" altLang="en-US" sz="4800" dirty="0" smtClean="0"/>
              <a:t>-tense (past) forms of 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698500"/>
            <a:ext cx="8162925" cy="925513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Preterite of IR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Unlike -AR verbs, forms of IR have no accents. </a:t>
            </a:r>
          </a:p>
          <a:p>
            <a:pPr eaLnBrk="1" hangingPunct="1"/>
            <a:r>
              <a:rPr lang="en-US" altLang="en-US" sz="4800" smtClean="0"/>
              <a:t>This is an irregular verb and its forms must be memorized.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698500"/>
            <a:ext cx="8162925" cy="925513"/>
          </a:xfrm>
        </p:spPr>
        <p:txBody>
          <a:bodyPr/>
          <a:lstStyle/>
          <a:p>
            <a:pPr eaLnBrk="1" hangingPunct="1"/>
            <a:r>
              <a:rPr lang="en-US" altLang="en-US" sz="5400" dirty="0" smtClean="0"/>
              <a:t>IR </a:t>
            </a:r>
            <a:r>
              <a:rPr lang="en-US" altLang="en-US" sz="5400" dirty="0" smtClean="0"/>
              <a:t>(</a:t>
            </a:r>
            <a:r>
              <a:rPr lang="en-US" altLang="en-US" sz="5400" dirty="0" err="1" smtClean="0"/>
              <a:t>preterite</a:t>
            </a:r>
            <a:r>
              <a:rPr lang="en-US" altLang="en-US" sz="5400" dirty="0" smtClean="0"/>
              <a:t>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4000" b="1" smtClean="0"/>
              <a:t>Yo		 fui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40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4000" b="1" smtClean="0"/>
              <a:t>Tú	  fuiste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4000" b="1" smtClean="0"/>
              <a:t>Él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4000" b="1" smtClean="0"/>
              <a:t>Ella	fue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4000" b="1" smtClean="0"/>
              <a:t>Ud.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05000"/>
            <a:ext cx="3979863" cy="4191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4000" b="1" smtClean="0"/>
              <a:t>Nos.	fuimos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4000" b="1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4000" b="1" smtClean="0"/>
              <a:t>Vos.  fuisteis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4000" b="1" smtClean="0"/>
              <a:t>Ellos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4000" b="1" smtClean="0"/>
              <a:t>Ellas	fueron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4000" b="1" smtClean="0"/>
              <a:t>Uds.</a:t>
            </a:r>
          </a:p>
        </p:txBody>
      </p:sp>
      <p:sp>
        <p:nvSpPr>
          <p:cNvPr id="7173" name="AutoShape 5"/>
          <p:cNvSpPr>
            <a:spLocks/>
          </p:cNvSpPr>
          <p:nvPr/>
        </p:nvSpPr>
        <p:spPr bwMode="auto">
          <a:xfrm>
            <a:off x="2209800" y="4343400"/>
            <a:ext cx="152400" cy="18288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AutoShape 6"/>
          <p:cNvSpPr>
            <a:spLocks/>
          </p:cNvSpPr>
          <p:nvPr/>
        </p:nvSpPr>
        <p:spPr bwMode="auto">
          <a:xfrm>
            <a:off x="6248400" y="4343400"/>
            <a:ext cx="152400" cy="18288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3" name="Line 7"/>
          <p:cNvSpPr>
            <a:spLocks noChangeShapeType="1"/>
          </p:cNvSpPr>
          <p:nvPr/>
        </p:nvSpPr>
        <p:spPr bwMode="auto">
          <a:xfrm>
            <a:off x="4267200" y="1981200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1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91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91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91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91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/>
      <p:bldP spid="91140" grpId="0" build="p" autoUpdateAnimBg="0"/>
      <p:bldP spid="911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698500"/>
            <a:ext cx="8162925" cy="925513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Preterite of IR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The preterite of IR is the same as the preterite of SER.  </a:t>
            </a:r>
          </a:p>
          <a:p>
            <a:pPr eaLnBrk="1" hangingPunct="1"/>
            <a:r>
              <a:rPr lang="en-US" altLang="en-US" sz="4800" smtClean="0"/>
              <a:t>The context makes the meaning clear.</a:t>
            </a:r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6248400" y="5715000"/>
            <a:ext cx="24384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autoUpdateAnimBg="0"/>
      <p:bldP spid="931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698500"/>
            <a:ext cx="8162925" cy="925513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Preterite of IR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José </a:t>
            </a:r>
            <a:r>
              <a:rPr lang="en-US" altLang="en-US" sz="4800" b="1" smtClean="0"/>
              <a:t>fue</a:t>
            </a:r>
            <a:r>
              <a:rPr lang="en-US" altLang="en-US" sz="4800" smtClean="0"/>
              <a:t> a Barcelona.</a:t>
            </a:r>
          </a:p>
          <a:p>
            <a:pPr eaLnBrk="1" hangingPunct="1"/>
            <a:r>
              <a:rPr lang="en-US" altLang="en-US" sz="4800" smtClean="0"/>
              <a:t>Jose went to Barcelona.</a:t>
            </a:r>
          </a:p>
          <a:p>
            <a:pPr eaLnBrk="1" hangingPunct="1"/>
            <a:r>
              <a:rPr lang="en-US" altLang="en-US" sz="4800" smtClean="0"/>
              <a:t>El viaje </a:t>
            </a:r>
            <a:r>
              <a:rPr lang="en-US" altLang="en-US" sz="4800" b="1" smtClean="0"/>
              <a:t>fue</a:t>
            </a:r>
            <a:r>
              <a:rPr lang="en-US" altLang="en-US" sz="4800" smtClean="0"/>
              <a:t> un desastre.</a:t>
            </a:r>
          </a:p>
          <a:p>
            <a:pPr eaLnBrk="1" hangingPunct="1"/>
            <a:r>
              <a:rPr lang="en-US" altLang="en-US" sz="4800" smtClean="0"/>
              <a:t>The trip was a disaster.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698500"/>
            <a:ext cx="8162925" cy="925513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Preterite of IR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Here’s a memory tip to help you remember the subjects of </a:t>
            </a:r>
            <a:r>
              <a:rPr lang="en-US" altLang="en-US" sz="4800" i="1" smtClean="0"/>
              <a:t>fui</a:t>
            </a:r>
            <a:r>
              <a:rPr lang="en-US" altLang="en-US" sz="4800" smtClean="0"/>
              <a:t> and </a:t>
            </a:r>
            <a:r>
              <a:rPr lang="en-US" altLang="en-US" sz="4800" i="1" smtClean="0"/>
              <a:t>fue</a:t>
            </a:r>
            <a:r>
              <a:rPr lang="en-US" altLang="en-US" sz="4800" smtClean="0"/>
              <a:t>:</a:t>
            </a:r>
          </a:p>
        </p:txBody>
      </p:sp>
      <p:sp>
        <p:nvSpPr>
          <p:cNvPr id="95236" name="Line 4"/>
          <p:cNvSpPr>
            <a:spLocks noChangeShapeType="1"/>
          </p:cNvSpPr>
          <p:nvPr/>
        </p:nvSpPr>
        <p:spPr bwMode="auto">
          <a:xfrm>
            <a:off x="4876800" y="4876800"/>
            <a:ext cx="35052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  <p:bldP spid="952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698500"/>
            <a:ext cx="8162925" cy="925513"/>
          </a:xfrm>
        </p:spPr>
        <p:txBody>
          <a:bodyPr/>
          <a:lstStyle/>
          <a:p>
            <a:pPr eaLnBrk="1" hangingPunct="1"/>
            <a:r>
              <a:rPr lang="en-US" altLang="en-US" sz="5400" smtClean="0"/>
              <a:t>Preterite of IR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smtClean="0"/>
              <a:t>The “I” form ends in -</a:t>
            </a:r>
            <a:r>
              <a:rPr lang="en-US" altLang="en-US" sz="4800" i="1" smtClean="0"/>
              <a:t>i</a:t>
            </a:r>
            <a:r>
              <a:rPr lang="en-US" altLang="en-US" sz="4800" smtClean="0"/>
              <a:t> </a:t>
            </a:r>
            <a:r>
              <a:rPr lang="en-US" altLang="en-US" sz="4800" i="1" smtClean="0"/>
              <a:t>(fui).</a:t>
            </a:r>
            <a:endParaRPr lang="en-US" altLang="en-US" sz="4800" smtClean="0"/>
          </a:p>
          <a:p>
            <a:pPr eaLnBrk="1" hangingPunct="1"/>
            <a:r>
              <a:rPr lang="en-US" altLang="en-US" sz="4800" smtClean="0"/>
              <a:t>The “he” and “she” form ends in -</a:t>
            </a:r>
            <a:r>
              <a:rPr lang="en-US" altLang="en-US" sz="4800" i="1" smtClean="0"/>
              <a:t>e (fue).</a:t>
            </a:r>
            <a:endParaRPr lang="en-US" altLang="en-US" sz="4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172700"/>
            <a:ext cx="8162925" cy="1446550"/>
          </a:xfrm>
        </p:spPr>
        <p:txBody>
          <a:bodyPr/>
          <a:lstStyle/>
          <a:p>
            <a:pPr eaLnBrk="1" hangingPunct="1"/>
            <a:r>
              <a:rPr lang="en-US" altLang="en-US" b="1" dirty="0" err="1" smtClean="0"/>
              <a:t>Preterite</a:t>
            </a:r>
            <a:r>
              <a:rPr lang="en-US" altLang="en-US" b="1" dirty="0" smtClean="0"/>
              <a:t> of HACER, DAR </a:t>
            </a:r>
            <a:r>
              <a:rPr lang="en-US" altLang="en-US" b="1" dirty="0" smtClean="0"/>
              <a:t>VER, TENER &amp; ESTAR</a:t>
            </a:r>
            <a:endParaRPr lang="en-US" altLang="en-US" b="1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800" dirty="0" smtClean="0"/>
              <a:t>These are </a:t>
            </a:r>
            <a:r>
              <a:rPr lang="en-US" altLang="en-US" sz="4800" u="sng" dirty="0" smtClean="0"/>
              <a:t>all</a:t>
            </a:r>
            <a:r>
              <a:rPr lang="en-US" altLang="en-US" sz="4800" dirty="0" smtClean="0"/>
              <a:t> irregular in the past tense and you must memorize these verb forms.</a:t>
            </a:r>
          </a:p>
          <a:p>
            <a:pPr eaLnBrk="1" hangingPunct="1"/>
            <a:r>
              <a:rPr lang="es-ES" altLang="en-US" sz="4800" dirty="0" err="1" smtClean="0"/>
              <a:t>Remember</a:t>
            </a:r>
            <a:r>
              <a:rPr lang="es-ES" altLang="en-US" sz="4800" dirty="0" smtClean="0"/>
              <a:t>, </a:t>
            </a:r>
            <a:r>
              <a:rPr lang="es-ES" altLang="en-US" sz="4800" dirty="0" err="1" smtClean="0"/>
              <a:t>they</a:t>
            </a:r>
            <a:r>
              <a:rPr lang="es-ES" altLang="en-US" sz="4800" dirty="0" smtClean="0"/>
              <a:t> </a:t>
            </a:r>
            <a:r>
              <a:rPr lang="es-ES" altLang="en-US" sz="4800" dirty="0" err="1" smtClean="0"/>
              <a:t>have</a:t>
            </a:r>
            <a:r>
              <a:rPr lang="es-ES" altLang="en-US" sz="4800" dirty="0" smtClean="0"/>
              <a:t> NO </a:t>
            </a:r>
            <a:r>
              <a:rPr lang="es-ES" altLang="en-US" sz="4800" dirty="0" err="1" smtClean="0"/>
              <a:t>accents</a:t>
            </a:r>
            <a:r>
              <a:rPr lang="es-ES" altLang="en-US" sz="4800" dirty="0" smtClean="0"/>
              <a:t>!</a:t>
            </a:r>
            <a:endParaRPr lang="en-US" altLang="en-US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67</TotalTime>
  <Words>335</Words>
  <Application>Microsoft Office PowerPoint</Application>
  <PresentationFormat>On-screen Show (4:3)</PresentationFormat>
  <Paragraphs>134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Verdana</vt:lpstr>
      <vt:lpstr>Wingdings</vt:lpstr>
      <vt:lpstr>Bold Stripes</vt:lpstr>
      <vt:lpstr>Irregular Preterite Verbs:  Ir, Ser, Hacer, Ver, Dar, Tener &amp; Estar</vt:lpstr>
      <vt:lpstr>Preterite of IR</vt:lpstr>
      <vt:lpstr>Preterite of IR</vt:lpstr>
      <vt:lpstr>IR (preterite)</vt:lpstr>
      <vt:lpstr>Preterite of IR</vt:lpstr>
      <vt:lpstr>Preterite of IR</vt:lpstr>
      <vt:lpstr>Preterite of IR</vt:lpstr>
      <vt:lpstr>Preterite of IR</vt:lpstr>
      <vt:lpstr>Preterite of HACER, DAR VER, TENER &amp; ESTAR</vt:lpstr>
      <vt:lpstr>Preterite of HACER, DAR VER, TENER &amp; ESTAR</vt:lpstr>
      <vt:lpstr>HACER (preterite)</vt:lpstr>
      <vt:lpstr>Preterite of HACER</vt:lpstr>
      <vt:lpstr>DAR (preterite)</vt:lpstr>
      <vt:lpstr>VER (preterite)</vt:lpstr>
      <vt:lpstr>Preterite of DAR and VER</vt:lpstr>
      <vt:lpstr>Tener (preterite)</vt:lpstr>
      <vt:lpstr>Estar (preterite)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Shirley</dc:creator>
  <cp:lastModifiedBy>Deaton, Phillip</cp:lastModifiedBy>
  <cp:revision>11</cp:revision>
  <cp:lastPrinted>2009-04-22T19:24:48Z</cp:lastPrinted>
  <dcterms:created xsi:type="dcterms:W3CDTF">2000-05-23T01:10:13Z</dcterms:created>
  <dcterms:modified xsi:type="dcterms:W3CDTF">2017-01-03T18:26:15Z</dcterms:modified>
</cp:coreProperties>
</file>